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8" r:id="rId2"/>
    <p:sldId id="347" r:id="rId3"/>
    <p:sldId id="354" r:id="rId4"/>
    <p:sldId id="355" r:id="rId5"/>
    <p:sldId id="356" r:id="rId6"/>
    <p:sldId id="371" r:id="rId7"/>
    <p:sldId id="358" r:id="rId8"/>
    <p:sldId id="359" r:id="rId9"/>
    <p:sldId id="365" r:id="rId10"/>
    <p:sldId id="364" r:id="rId11"/>
    <p:sldId id="367" r:id="rId12"/>
    <p:sldId id="368" r:id="rId13"/>
    <p:sldId id="369" r:id="rId14"/>
    <p:sldId id="373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7580"/>
    <a:srgbClr val="9B9B9E"/>
    <a:srgbClr val="00FF00"/>
    <a:srgbClr val="909090"/>
    <a:srgbClr val="707079"/>
    <a:srgbClr val="B3B3B3"/>
    <a:srgbClr val="999999"/>
    <a:srgbClr val="6C6C6C"/>
    <a:srgbClr val="979797"/>
    <a:srgbClr val="7676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5155" autoAdjust="0"/>
  </p:normalViewPr>
  <p:slideViewPr>
    <p:cSldViewPr snapToGrid="0">
      <p:cViewPr>
        <p:scale>
          <a:sx n="70" d="100"/>
          <a:sy n="70" d="100"/>
        </p:scale>
        <p:origin x="1218" y="63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6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20B8B2-DA9E-41F7-BDF0-0235F4DF9A8C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A938B9-CDE5-48B5-94D2-36454D1B4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215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gif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B74C5-97E9-4A8E-B47A-893266EAC2BD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1C54EC-E66C-4C4D-B688-99B5245A3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38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1C54EC-E66C-4C4D-B688-99B5245A3B3F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320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Fix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686BD9-9EE5-4E28-82B4-7A8F5134C6D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97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Aftermath (maybe)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1C54EC-E66C-4C4D-B688-99B5245A3B3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52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CCC6089-2602-428E-9BA7-25F663AF6FBF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107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/>
              <a:t>7.6.6</a:t>
            </a:r>
          </a:p>
        </p:txBody>
      </p:sp>
    </p:spTree>
    <p:extLst>
      <p:ext uri="{BB962C8B-B14F-4D97-AF65-F5344CB8AC3E}">
        <p14:creationId xmlns:p14="http://schemas.microsoft.com/office/powerpoint/2010/main" val="39457223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6C654D97-458D-4FB6-9917-D3B6C29A9841}" type="slidenum">
              <a:rPr lang="en-US" sz="1200" b="0"/>
              <a:pPr algn="r"/>
              <a:t>5</a:t>
            </a:fld>
            <a:endParaRPr lang="en-US" sz="1200" b="0"/>
          </a:p>
        </p:txBody>
      </p:sp>
      <p:sp>
        <p:nvSpPr>
          <p:cNvPr id="117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/>
              <a:t>7.6.6</a:t>
            </a:r>
          </a:p>
        </p:txBody>
      </p:sp>
    </p:spTree>
    <p:extLst>
      <p:ext uri="{BB962C8B-B14F-4D97-AF65-F5344CB8AC3E}">
        <p14:creationId xmlns:p14="http://schemas.microsoft.com/office/powerpoint/2010/main" val="1867611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D5D0E16B-E468-4966-BEA9-FD9C033F3760}" type="slidenum">
              <a:rPr lang="en-US" sz="1200" b="0"/>
              <a:pPr algn="r"/>
              <a:t>7</a:t>
            </a:fld>
            <a:endParaRPr lang="en-US" sz="1200" b="0"/>
          </a:p>
        </p:txBody>
      </p:sp>
      <p:sp>
        <p:nvSpPr>
          <p:cNvPr id="1280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/>
              <a:t>7.6.6</a:t>
            </a:r>
          </a:p>
        </p:txBody>
      </p:sp>
    </p:spTree>
    <p:extLst>
      <p:ext uri="{BB962C8B-B14F-4D97-AF65-F5344CB8AC3E}">
        <p14:creationId xmlns:p14="http://schemas.microsoft.com/office/powerpoint/2010/main" val="1552741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7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DB89CB98-3B44-4205-9E6D-B674CB500D4D}" type="slidenum">
              <a:rPr lang="en-US" sz="1200" b="0"/>
              <a:pPr algn="r"/>
              <a:t>8</a:t>
            </a:fld>
            <a:endParaRPr lang="en-US" sz="1200" b="0"/>
          </a:p>
        </p:txBody>
      </p:sp>
      <p:sp>
        <p:nvSpPr>
          <p:cNvPr id="132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92982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409D234-F9E3-4446-B289-44F4E7995404}" type="slidenum">
              <a:rPr lang="en-US" smtClean="0"/>
              <a:pPr/>
              <a:t>9</a:t>
            </a:fld>
            <a:endParaRPr lang="en-US" smtClean="0"/>
          </a:p>
        </p:txBody>
      </p:sp>
      <p:sp>
        <p:nvSpPr>
          <p:cNvPr id="89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13558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085AC12-0F74-413B-AD24-8E2FA3F401B3}" type="slidenum">
              <a:rPr lang="en-US" smtClean="0"/>
              <a:pPr/>
              <a:t>10</a:t>
            </a:fld>
            <a:endParaRPr lang="en-US" smtClean="0"/>
          </a:p>
        </p:txBody>
      </p:sp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buFont typeface="Garamond" pitchFamily="18" charset="0"/>
              <a:buChar char="Δ"/>
            </a:pPr>
            <a:r>
              <a:rPr lang="en-US" dirty="0" smtClean="0"/>
              <a:t>7.6.5</a:t>
            </a:r>
          </a:p>
          <a:p>
            <a:pPr eaLnBrk="1" hangingPunct="1">
              <a:buFont typeface="Garamond" pitchFamily="18" charset="0"/>
              <a:buChar char="Δ"/>
            </a:pPr>
            <a:r>
              <a:rPr lang="en-US" sz="1200" dirty="0" smtClean="0">
                <a:latin typeface="Arial Black" pitchFamily="34" charset="0"/>
              </a:rPr>
              <a:t>After the church left the Nobles threatened to              abandon  King John too.</a:t>
            </a:r>
            <a:r>
              <a:rPr lang="en-US" sz="1200" dirty="0" smtClean="0">
                <a:solidFill>
                  <a:srgbClr val="66FF66"/>
                </a:solidFill>
                <a:latin typeface="Arial Black" pitchFamily="34" charset="0"/>
              </a:rPr>
              <a:t> </a:t>
            </a:r>
          </a:p>
          <a:p>
            <a:pPr eaLnBrk="1" hangingPunct="1">
              <a:buFont typeface="Garamond" pitchFamily="18" charset="0"/>
              <a:buChar char="Δ"/>
            </a:pPr>
            <a:r>
              <a:rPr lang="en-US" sz="1200" dirty="0" smtClean="0">
                <a:latin typeface="Arial Black" pitchFamily="34" charset="0"/>
              </a:rPr>
              <a:t>They wrote out a list of their demands called the Magna Carta.</a:t>
            </a:r>
          </a:p>
          <a:p>
            <a:pPr eaLnBrk="1" hangingPunct="1">
              <a:buFont typeface="Wingdings" pitchFamily="2" charset="2"/>
              <a:buChar char="Ø"/>
            </a:pPr>
            <a:r>
              <a:rPr lang="en-US" sz="1200" dirty="0" smtClean="0">
                <a:solidFill>
                  <a:srgbClr val="66FF66"/>
                </a:solidFill>
                <a:latin typeface="Arial Black" pitchFamily="34" charset="0"/>
              </a:rPr>
              <a:t>They said either you agree to our demands or we leave and take our soldiers with us.</a:t>
            </a:r>
          </a:p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24510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77CF5FE-E8B1-4DBE-A12F-A5F7B900AE02}" type="slidenum">
              <a:rPr lang="en-US" smtClean="0"/>
              <a:pPr/>
              <a:t>11</a:t>
            </a:fld>
            <a:endParaRPr lang="en-US" smtClean="0"/>
          </a:p>
        </p:txBody>
      </p:sp>
      <p:sp>
        <p:nvSpPr>
          <p:cNvPr id="105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/>
              <a:t>7.6.5</a:t>
            </a:r>
          </a:p>
        </p:txBody>
      </p:sp>
    </p:spTree>
    <p:extLst>
      <p:ext uri="{BB962C8B-B14F-4D97-AF65-F5344CB8AC3E}">
        <p14:creationId xmlns:p14="http://schemas.microsoft.com/office/powerpoint/2010/main" val="22107802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0C112-A2C1-41C2-BAB6-5CAA8D6F11D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9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961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37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448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771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19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560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1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61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484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37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4F3B517-EDCA-4750-93F5-832C7AC75FC3}" type="datetimeFigureOut">
              <a:rPr lang="en-US" smtClean="0"/>
              <a:t>9/19/2015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435A4EC-3940-4D36-8CAE-879AA1458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89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-783767" y="5870612"/>
            <a:ext cx="10804068" cy="1496836"/>
            <a:chOff x="-783767" y="5870612"/>
            <a:chExt cx="10804068" cy="1496836"/>
          </a:xfrm>
        </p:grpSpPr>
        <p:sp>
          <p:nvSpPr>
            <p:cNvPr id="6" name="Freeform 5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2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schemeClr val="bg1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schemeClr val="bg1"/>
                </a:solidFill>
                <a:latin typeface="Olde English" panose="02000506020000020004" pitchFamily="2" charset="0"/>
              </a:endParaRPr>
            </a:p>
          </p:txBody>
        </p:sp>
      </p:grpSp>
      <p:sp>
        <p:nvSpPr>
          <p:cNvPr id="2" name="TextBox 1"/>
          <p:cNvSpPr txBox="1"/>
          <p:nvPr userDrawn="1"/>
        </p:nvSpPr>
        <p:spPr>
          <a:xfrm>
            <a:off x="3064633" y="6418975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37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4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hdphoto" Target="../media/hdphoto2.wdp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audio" Target="../media/audio1.wav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9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07/relationships/hdphoto" Target="../media/hdphoto4.wdp"/><Relationship Id="rId11" Type="http://schemas.microsoft.com/office/2007/relationships/hdphoto" Target="../media/hdphoto6.wdp"/><Relationship Id="rId5" Type="http://schemas.openxmlformats.org/officeDocument/2006/relationships/image" Target="../media/image28.png"/><Relationship Id="rId10" Type="http://schemas.openxmlformats.org/officeDocument/2006/relationships/image" Target="../media/image31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4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3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6.jpeg"/><Relationship Id="rId12" Type="http://schemas.microsoft.com/office/2007/relationships/hdphoto" Target="../media/hdphoto1.wdp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5.jpeg"/><Relationship Id="rId11" Type="http://schemas.openxmlformats.org/officeDocument/2006/relationships/image" Target="../media/image10.png"/><Relationship Id="rId5" Type="http://schemas.openxmlformats.org/officeDocument/2006/relationships/image" Target="../media/image14.jpeg"/><Relationship Id="rId10" Type="http://schemas.openxmlformats.org/officeDocument/2006/relationships/image" Target="../media/image19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8.jpeg"/><Relationship Id="rId1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1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microsoft.com/office/2007/relationships/hdphoto" Target="../media/hdphoto3.wdp"/><Relationship Id="rId4" Type="http://schemas.openxmlformats.org/officeDocument/2006/relationships/image" Target="../media/image22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729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http://www.barnesandnoble.com/review/ennobled/wp-content/uploads/2015/06/MagnaCarta-1024x70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5758" y="-3536"/>
            <a:ext cx="9359758" cy="648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s://upload.wikimedia.org/wikipedia/commons/2/2f/British_-_King_John_-_Google_Art_Projec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69271" y1="6358" x2="36198" y2="5523"/>
                        <a14:foregroundMark x1="61458" y1="4303" x2="38976" y2="4496"/>
                        <a14:foregroundMark x1="65365" y1="72897" x2="96528" y2="93706"/>
                        <a14:foregroundMark x1="12326" y1="75209" x2="781" y2="89146"/>
                        <a14:foregroundMark x1="46875" y1="89531" x2="16753" y2="93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113" y="5991367"/>
            <a:ext cx="731970" cy="98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/>
          <p:cNvSpPr/>
          <p:nvPr/>
        </p:nvSpPr>
        <p:spPr>
          <a:xfrm>
            <a:off x="2178966" y="4170066"/>
            <a:ext cx="4679577" cy="1979473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FFFF00"/>
                </a:solidFill>
              </a:rPr>
              <a:t>The nobles threatened to leave King John if he didn’t agree to their demands for rights.</a:t>
            </a:r>
            <a:endParaRPr lang="en-US" sz="3200" b="1" dirty="0">
              <a:solidFill>
                <a:srgbClr val="FFFF00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-782093" y="5872217"/>
            <a:ext cx="10804068" cy="1496836"/>
            <a:chOff x="-783767" y="5870612"/>
            <a:chExt cx="10804068" cy="1496836"/>
          </a:xfrm>
        </p:grpSpPr>
        <p:sp>
          <p:nvSpPr>
            <p:cNvPr id="18" name="Freeform 17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19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pic>
        <p:nvPicPr>
          <p:cNvPr id="21" name="Picture 4" descr="https://upload.wikimedia.org/wikipedia/commons/2/2f/British_-_King_John_-_Google_Art_Projec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69271" y1="6358" x2="36198" y2="5523"/>
                        <a14:foregroundMark x1="61458" y1="4303" x2="38976" y2="4496"/>
                        <a14:foregroundMark x1="65365" y1="72897" x2="96528" y2="93706"/>
                        <a14:foregroundMark x1="12326" y1="75209" x2="781" y2="89146"/>
                        <a14:foregroundMark x1="46875" y1="89531" x2="16753" y2="93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787" y="5992972"/>
            <a:ext cx="731970" cy="98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3066311" y="6420652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3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604" y="6119145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2011235" y="232215"/>
            <a:ext cx="3900138" cy="2442950"/>
            <a:chOff x="2011235" y="232215"/>
            <a:chExt cx="3900138" cy="2442950"/>
          </a:xfrm>
        </p:grpSpPr>
        <p:sp>
          <p:nvSpPr>
            <p:cNvPr id="2" name="Cloud Callout 1"/>
            <p:cNvSpPr/>
            <p:nvPr/>
          </p:nvSpPr>
          <p:spPr>
            <a:xfrm>
              <a:off x="2011235" y="232215"/>
              <a:ext cx="3900138" cy="2442950"/>
            </a:xfrm>
            <a:prstGeom prst="cloudCallout">
              <a:avLst>
                <a:gd name="adj1" fmla="val 53353"/>
                <a:gd name="adj2" fmla="val 3624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 descr="http://cdn.historyextra.com/sites/default/files/imagecache/623px_wide/images/features/magnacarta325.jpg"/>
            <p:cNvPicPr>
              <a:picLocks noChangeAspect="1" noChangeArrowheads="1"/>
            </p:cNvPicPr>
            <p:nvPr/>
          </p:nvPicPr>
          <p:blipFill>
            <a:blip r:embed="rId8">
              <a:clrChange>
                <a:clrFrom>
                  <a:srgbClr val="FFFFFA"/>
                </a:clrFrom>
                <a:clrTo>
                  <a:srgbClr val="FFFFF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41379" y="493945"/>
              <a:ext cx="3365274" cy="20832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038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0" fill="hold"/>
                                        <p:tgtEl>
                                          <p:spTgt spid="9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ttp://writealetter.org/main/wp-content/uploads/2013/04/5136cMagnaCarta_w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1" cy="8158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2409" y="953659"/>
            <a:ext cx="8305800" cy="50292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GB" sz="3600" b="1" dirty="0" smtClean="0">
                <a:ln>
                  <a:solidFill>
                    <a:schemeClr val="tx1"/>
                  </a:solidFill>
                </a:ln>
              </a:rPr>
              <a:t> </a:t>
            </a:r>
            <a:r>
              <a:rPr lang="en-GB" sz="3600" b="1" dirty="0" smtClean="0">
                <a:ln>
                  <a:solidFill>
                    <a:schemeClr val="tx1"/>
                  </a:solidFill>
                </a:ln>
                <a:solidFill>
                  <a:srgbClr val="CC0000"/>
                </a:solidFill>
              </a:rPr>
              <a:t>I, King John, accept that I have to rule according to the law.</a:t>
            </a:r>
          </a:p>
          <a:p>
            <a:pPr eaLnBrk="1" hangingPunct="1">
              <a:buFontTx/>
              <a:buNone/>
            </a:pP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	</a:t>
            </a: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</a:rPr>
              <a:t>So I agree:</a:t>
            </a:r>
          </a:p>
          <a:p>
            <a:pPr eaLnBrk="1" hangingPunct="1">
              <a:buFontTx/>
              <a:buNone/>
            </a:pP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	1.	Not to imprison </a:t>
            </a:r>
            <a:r>
              <a:rPr lang="en-GB" sz="2800" b="1" u="sng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nobles</a:t>
            </a: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 without trial</a:t>
            </a:r>
          </a:p>
          <a:p>
            <a:pPr eaLnBrk="1" hangingPunct="1">
              <a:buFontTx/>
              <a:buNone/>
            </a:pP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</a:rPr>
              <a:t>	</a:t>
            </a: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2.	To have fair taxation for the </a:t>
            </a:r>
            <a:r>
              <a:rPr lang="en-GB" sz="2800" b="1" u="sng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nobles</a:t>
            </a:r>
          </a:p>
          <a:p>
            <a:pPr eaLnBrk="1" hangingPunct="1">
              <a:buFontTx/>
              <a:buNone/>
            </a:pP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</a:rPr>
              <a:t>	3.	To let </a:t>
            </a:r>
            <a:r>
              <a:rPr lang="en-GB" sz="2800" b="1" u="sng" dirty="0" smtClean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</a:rPr>
              <a:t>nobles</a:t>
            </a: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</a:rPr>
              <a:t> travel wherever they like</a:t>
            </a:r>
          </a:p>
          <a:p>
            <a:pPr eaLnBrk="1" hangingPunct="1">
              <a:buFontTx/>
              <a:buNone/>
            </a:pPr>
            <a:r>
              <a:rPr lang="en-GB" sz="2800" b="1" dirty="0" smtClean="0">
                <a:ln>
                  <a:solidFill>
                    <a:schemeClr val="tx1"/>
                  </a:solidFill>
                </a:ln>
              </a:rPr>
              <a:t>	</a:t>
            </a: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4.	Not to interfere in Church matters</a:t>
            </a:r>
          </a:p>
          <a:p>
            <a:pPr eaLnBrk="1" hangingPunct="1">
              <a:buFontTx/>
              <a:buNone/>
            </a:pPr>
            <a:r>
              <a:rPr lang="en-GB" sz="2800" b="1" dirty="0" smtClean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</a:rPr>
              <a:t>	5.	Not to take crops without paying for them</a:t>
            </a:r>
          </a:p>
          <a:p>
            <a:pPr eaLnBrk="1" hangingPunct="1">
              <a:buFontTx/>
              <a:buNone/>
            </a:pPr>
            <a:r>
              <a:rPr lang="en-GB" sz="2800" b="1" dirty="0" smtClean="0">
                <a:ln>
                  <a:solidFill>
                    <a:schemeClr val="tx1"/>
                  </a:solidFill>
                </a:ln>
              </a:rPr>
              <a:t>	</a:t>
            </a:r>
            <a:r>
              <a:rPr lang="en-GB" sz="3600" b="1" dirty="0" smtClean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</a:rPr>
              <a:t>…and lot more things too!!</a:t>
            </a:r>
          </a:p>
        </p:txBody>
      </p:sp>
      <p:pic>
        <p:nvPicPr>
          <p:cNvPr id="104451" name="Picture 4" descr="princejohn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-7342" y="4788545"/>
            <a:ext cx="1617481" cy="1657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65541" name="Group 5"/>
          <p:cNvGrpSpPr>
            <a:grpSpLocks/>
          </p:cNvGrpSpPr>
          <p:nvPr/>
        </p:nvGrpSpPr>
        <p:grpSpPr bwMode="auto">
          <a:xfrm>
            <a:off x="3581400" y="2895600"/>
            <a:ext cx="4648200" cy="2149475"/>
            <a:chOff x="3264" y="240"/>
            <a:chExt cx="2928" cy="1354"/>
          </a:xfrm>
        </p:grpSpPr>
        <p:sp>
          <p:nvSpPr>
            <p:cNvPr id="104453" name="Text Box 6"/>
            <p:cNvSpPr txBox="1">
              <a:spLocks noChangeArrowheads="1"/>
            </p:cNvSpPr>
            <p:nvPr/>
          </p:nvSpPr>
          <p:spPr bwMode="auto">
            <a:xfrm>
              <a:off x="3264" y="384"/>
              <a:ext cx="2928" cy="1210"/>
            </a:xfrm>
            <a:prstGeom prst="rect">
              <a:avLst/>
            </a:prstGeom>
            <a:noFill/>
            <a:ln w="857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6000" dirty="0">
                  <a:ln>
                    <a:solidFill>
                      <a:schemeClr val="tx1"/>
                    </a:solidFill>
                  </a:ln>
                  <a:solidFill>
                    <a:srgbClr val="66FF66"/>
                  </a:solidFill>
                  <a:latin typeface="Batang" pitchFamily="18" charset="-127"/>
                </a:rPr>
                <a:t>This is Important!</a:t>
              </a:r>
            </a:p>
          </p:txBody>
        </p:sp>
        <p:sp>
          <p:nvSpPr>
            <p:cNvPr id="104454" name="Line 7"/>
            <p:cNvSpPr>
              <a:spLocks noChangeShapeType="1"/>
            </p:cNvSpPr>
            <p:nvPr/>
          </p:nvSpPr>
          <p:spPr bwMode="auto">
            <a:xfrm flipH="1" flipV="1">
              <a:off x="3600" y="240"/>
              <a:ext cx="288" cy="528"/>
            </a:xfrm>
            <a:prstGeom prst="line">
              <a:avLst/>
            </a:prstGeom>
            <a:noFill/>
            <a:ln w="85725">
              <a:solidFill>
                <a:srgbClr val="00FF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-783767" y="5870612"/>
            <a:ext cx="10804068" cy="1496836"/>
            <a:chOff x="-783767" y="5870612"/>
            <a:chExt cx="10804068" cy="1496836"/>
          </a:xfrm>
        </p:grpSpPr>
        <p:sp>
          <p:nvSpPr>
            <p:cNvPr id="13" name="Freeform 12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14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pic>
        <p:nvPicPr>
          <p:cNvPr id="20" name="Picture 4" descr="https://upload.wikimedia.org/wikipedia/commons/2/2f/British_-_King_John_-_Google_Art_Project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69271" y1="6358" x2="36198" y2="5523"/>
                        <a14:foregroundMark x1="61458" y1="4303" x2="38976" y2="4496"/>
                        <a14:foregroundMark x1="65365" y1="72897" x2="96528" y2="93706"/>
                        <a14:foregroundMark x1="12326" y1="75209" x2="781" y2="89146"/>
                        <a14:foregroundMark x1="46875" y1="89531" x2="16753" y2="93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113" y="5991367"/>
            <a:ext cx="731970" cy="98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225" y="6119145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3066311" y="6420652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77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55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5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1"/>
                                          </p:val>
                                        </p:tav>
                                        <p:tav tm="50000">
                                          <p:val>
                                            <p:fltVal val="0.9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5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554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his is importan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655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655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655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5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5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5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5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5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5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5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5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55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55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55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55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uiExpand="1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70427" y="-278963"/>
            <a:ext cx="4612160" cy="36317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500" b="1" cap="none" spc="0" dirty="0" smtClean="0">
                <a:ln w="381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  <a:latin typeface="Zombie" pitchFamily="2" charset="0"/>
              </a:rPr>
              <a:t>Brain</a:t>
            </a:r>
          </a:p>
          <a:p>
            <a:pPr algn="ctr"/>
            <a:r>
              <a:rPr lang="en-US" sz="11500" b="1" dirty="0" smtClean="0">
                <a:ln w="381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latin typeface="Zombie" pitchFamily="2" charset="0"/>
              </a:rPr>
              <a:t>Snack</a:t>
            </a:r>
            <a:endParaRPr lang="en-US" sz="11500" b="1" cap="none" spc="0" dirty="0">
              <a:ln w="38100" cmpd="sng">
                <a:solidFill>
                  <a:srgbClr val="FF0000"/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  <a:latin typeface="Zombie" pitchFamily="2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926589" y="2438400"/>
            <a:ext cx="3581400" cy="4343400"/>
            <a:chOff x="76200" y="1981200"/>
            <a:chExt cx="4102100" cy="4876800"/>
          </a:xfrm>
        </p:grpSpPr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" y="2308225"/>
              <a:ext cx="3810000" cy="24161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6" name="Picture 2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6693" b="100000" l="0" r="55664">
                          <a14:foregroundMark x1="10645" y1="55990" x2="11523" y2="56510"/>
                          <a14:foregroundMark x1="31641" y1="39193" x2="30371" y2="42708"/>
                          <a14:backgroundMark x1="3320" y1="54688" x2="9570" y2="70313"/>
                          <a14:backgroundMark x1="15332" y1="66276" x2="6250" y2="78385"/>
                          <a14:backgroundMark x1="31445" y1="60156" x2="52539" y2="97656"/>
                          <a14:backgroundMark x1="1270" y1="70573" x2="14355" y2="78125"/>
                          <a14:backgroundMark x1="5176" y1="67448" x2="1367" y2="83854"/>
                          <a14:backgroundMark x1="12305" y1="50000" x2="14453" y2="513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289"/>
            <a:stretch/>
          </p:blipFill>
          <p:spPr bwMode="auto">
            <a:xfrm>
              <a:off x="685800" y="1981200"/>
              <a:ext cx="3492500" cy="4876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4" name="TextBox 13"/>
          <p:cNvSpPr txBox="1"/>
          <p:nvPr/>
        </p:nvSpPr>
        <p:spPr>
          <a:xfrm>
            <a:off x="3200400" y="5867400"/>
            <a:ext cx="1066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663300"/>
                </a:solidFill>
              </a:rPr>
              <a:t>.</a:t>
            </a:r>
            <a:endParaRPr lang="en-US" sz="4800" dirty="0">
              <a:solidFill>
                <a:srgbClr val="6633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514600" y="5936397"/>
            <a:ext cx="1066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663300"/>
                </a:solidFill>
              </a:rPr>
              <a:t>.</a:t>
            </a:r>
            <a:endParaRPr lang="en-US" sz="4800" dirty="0">
              <a:solidFill>
                <a:srgbClr val="6633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71600" y="5798403"/>
            <a:ext cx="1066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663300"/>
                </a:solidFill>
              </a:rPr>
              <a:t>.</a:t>
            </a:r>
            <a:endParaRPr lang="en-US" sz="4800" dirty="0">
              <a:solidFill>
                <a:srgbClr val="663300"/>
              </a:solidFill>
            </a:endParaRPr>
          </a:p>
        </p:txBody>
      </p:sp>
      <p:pic>
        <p:nvPicPr>
          <p:cNvPr id="3" name="Brain Snack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4545012" y="6983412"/>
            <a:ext cx="487363" cy="48736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05000" y="5867400"/>
            <a:ext cx="1066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663300"/>
                </a:solidFill>
              </a:rPr>
              <a:t>.</a:t>
            </a:r>
            <a:endParaRPr lang="en-US" sz="4800" dirty="0">
              <a:solidFill>
                <a:srgbClr val="6633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52400" y="6172200"/>
            <a:ext cx="9372600" cy="774700"/>
          </a:xfrm>
          <a:prstGeom prst="rect">
            <a:avLst/>
          </a:prstGeom>
          <a:gradFill>
            <a:gsLst>
              <a:gs pos="38000">
                <a:srgbClr val="582C00"/>
              </a:gs>
              <a:gs pos="0">
                <a:srgbClr val="361B00"/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48457" y1="41330" x2="52370" y2="54817"/>
                        <a14:foregroundMark x1="66065" y1="36669" x2="58014" y2="50528"/>
                        <a14:foregroundMark x1="57993" y1="13715" x2="26518" y2="56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2667000"/>
            <a:ext cx="3352800" cy="4059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309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Motion origin="layout" path="M 2.22222E-6 -3.7037E-7 C -0.00156 -0.01505 0.00035 -0.02107 -0.00972 -0.02778 C -0.01719 -0.04746 -0.00695 -0.02408 -0.01806 -0.03889 C -0.03768 -0.06505 -0.00781 -0.0338 -0.02778 -0.05371 C -0.0316 -0.06621 -0.03681 -0.07523 -0.03889 -0.08889 C -0.04011 -0.10533 -0.0349 -0.12917 -0.04861 -0.13519 C -0.05799 -0.13334 -0.06007 -0.13125 -0.06806 -0.12593 C -0.07344 -0.11621 -0.0783 -0.10672 -0.08472 -0.09815 C -0.09011 -0.07686 -0.09254 -0.06991 -0.09445 -0.0463 C -0.09393 -0.03959 -0.09271 -0.03264 -0.09306 -0.02593 C -0.09323 -0.02199 -0.09584 -0.01482 -0.09584 -0.01482 C -0.10156 -0.01736 -0.1033 -0.01551 -0.10834 -0.01111 C -0.11111 0.00023 -0.11597 -0.00139 -0.125 -3.7037E-7 C -0.13056 0.00254 -0.12778 0.00185 -0.13334 0.00185 L -0.12639 0.01111 " pathEditMode="relative" ptsTypes="fffffffffffffAA">
                                      <p:cBhvr>
                                        <p:cTn id="17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Motion origin="layout" path="M 2.22222E-6 -3.7037E-7 C -0.00156 -0.01505 0.00035 -0.02107 -0.00972 -0.02778 C -0.01719 -0.04746 -0.00695 -0.02408 -0.01806 -0.03889 C -0.03768 -0.06505 -0.00781 -0.0338 -0.02778 -0.05371 C -0.0316 -0.06621 -0.03681 -0.07523 -0.03889 -0.08889 C -0.04011 -0.10533 -0.0349 -0.12917 -0.04861 -0.13519 C -0.05799 -0.13334 -0.06007 -0.13125 -0.06806 -0.12593 C -0.07344 -0.11621 -0.0783 -0.10672 -0.08472 -0.09815 C -0.09011 -0.07686 -0.09254 -0.06991 -0.09445 -0.0463 C -0.09393 -0.03959 -0.09271 -0.03264 -0.09306 -0.02593 C -0.09323 -0.02199 -0.09584 -0.01482 -0.09584 -0.01482 C -0.10156 -0.01736 -0.1033 -0.01551 -0.10834 -0.01111 C -0.11111 0.00023 -0.11597 -0.00139 -0.125 -3.7037E-7 C -0.13056 0.00254 -0.12778 0.00185 -0.13334 0.00185 L -0.12639 0.01111 " pathEditMode="relative" ptsTypes="fffffffffffffAA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Motion origin="layout" path="M 0.00052 0.0169 C 0.00174 -0.00023 0.00035 -0.00695 0.00834 -0.01435 C 0.01441 -0.03658 0.00608 -0.01019 0.01511 -0.02685 C 0.03091 -0.05648 0.00677 -0.0213 0.02292 -0.04352 C 0.02605 -0.05764 0.03021 -0.06783 0.03195 -0.0831 C 0.03299 -0.10162 0.02865 -0.12847 0.03976 -0.13519 C 0.0474 -0.1331 0.04914 -0.13079 0.05556 -0.12477 C 0.0599 -0.11389 0.06372 -0.10324 0.06893 -0.09352 C 0.07327 -0.06968 0.07535 -0.06181 0.07691 -0.03519 C 0.07639 -0.02778 0.07535 -0.01991 0.0757 -0.01227 C 0.07587 -0.00787 0.07795 0.00023 0.07795 0.00046 C 0.08264 -0.00278 0.08403 -0.0007 0.08802 0.0044 C 0.09028 0.01713 0.09427 0.01528 0.10157 0.0169 C 0.10608 0.01967 0.10382 0.01898 0.10834 0.01898 L 0.10261 0.0294 " pathEditMode="relative" rAng="0" ptsTypes="fffffffffffffAA">
                                      <p:cBhvr>
                                        <p:cTn id="21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82" y="-6991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Motion origin="layout" path="M -0.01649 0.02662 C -0.01458 0.01551 -0.01666 0.01111 -0.00451 0.00625 C 0.00486 -0.00787 -0.00798 0.00903 0.00591 -0.00162 C 0.03039 -0.02083 -0.00694 0.00185 0.01806 -0.0125 C 0.02275 -0.02153 0.02917 -0.02824 0.03195 -0.03796 C 0.03351 -0.05 0.02691 -0.06736 0.04393 -0.07153 C 0.05573 -0.07037 0.05834 -0.06875 0.06823 -0.06481 C 0.075 -0.05787 0.08091 -0.05092 0.08889 -0.04467 C 0.09549 -0.0294 0.09879 -0.0243 0.10122 -0.00717 C 0.10035 -0.00231 0.09879 0.00278 0.09931 0.00764 C 0.09948 0.01065 0.10278 0.01574 0.10278 0.01597 C 0.11007 0.01389 0.11216 0.01528 0.11823 0.01852 C 0.1217 0.02662 0.12795 0.02547 0.13907 0.02662 C 0.14601 0.02824 0.14254 0.02778 0.14966 0.02778 L 0.1408 0.03472 " pathEditMode="relative" rAng="0" ptsTypes="fffffffffffffAA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99" y="-451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1.94444E-6 -7.40741E-7 C -0.01441 0.0044 -0.00816 0.00255 -0.01893 0.00556 C -0.02587 0.00995 -0.02292 0.01042 -0.02795 0.00741 C -0.04045 0.01528 -0.02049 0.00208 -0.03386 0.01296 C -0.03802 0.01644 -0.05087 0.01667 -0.05156 0.01667 C -0.0592 0.01204 -0.05 0.01829 -0.05781 0.01111 C -0.06285 0.00625 -0.07014 0.00509 -0.07552 0.0037 C -0.07847 0.00394 -0.09757 0.01088 -0.10313 0.0037 C -0.10729 0.00625 -0.11024 0.0044 -0.11406 0.00185 C -0.11719 -0.0037 -0.11962 -0.00486 -0.12309 -0.00926 C -0.12952 -0.00856 -0.13559 -0.00741 -0.14202 -0.00741 C -0.14375 -0.00741 -0.14514 -0.00926 -0.14688 -0.00926 C -0.14844 -0.00926 -0.15573 -0.00625 -0.15781 -0.00555 C -0.16597 -0.00301 -0.17431 -0.00185 -0.18264 -7.40741E-7 C -0.19531 0.00787 -0.20729 0.01806 -0.22031 0.02407 C -0.22465 0.02616 -0.22882 0.02894 -0.23299 0.03148 C -0.23507 0.03264 -0.23906 0.03519 -0.23906 0.03542 C -0.24983 0.0338 -0.25886 0.03102 -0.26979 0.02963 C -0.27066 0.02894 -0.27188 0.02801 -0.27274 0.02778 C -0.27674 0.02685 -0.28073 0.02732 -0.28455 0.02593 C -0.28577 0.02546 -0.28663 0.02292 -0.28768 0.02222 C -0.29063 0.02014 -0.29705 0.01806 -0.30052 0.01667 C -0.30677 0.00509 -0.31007 0.00532 -0.31945 0.0037 C -0.33299 0.00556 -0.34636 0.00741 -0.36007 0.01111 C -0.37101 0.01782 -0.35452 0.00718 -0.36597 0.01667 C -0.37327 0.02292 -0.38195 0.02477 -0.38959 0.02963 C -0.39271 0.03148 -0.39584 0.03657 -0.39861 0.03889 C -0.40486 0.04398 -0.41198 0.04745 -0.4184 0.05 C -0.42743 0.04769 -0.43646 0.0463 -0.44531 0.05185 C -0.44774 0.05116 -0.4507 0.05185 -0.4533 0.05 C -0.45417 0.04907 -0.45417 0.04583 -0.45521 0.04445 C -0.4559 0.04329 -0.45712 0.04329 -0.45799 0.04259 C -0.45851 0.03958 -0.45764 0.03472 -0.4592 0.03333 C -0.46268 0.03032 -0.46719 0.03287 -0.47101 0.03148 C -0.47205 0.03102 -0.47292 0.02894 -0.47413 0.02778 C -0.48472 0.0294 -0.48646 0.03009 -0.49462 0.02222 " pathEditMode="relative" rAng="0" ptsTypes="fffffffffffffffffffffffffffffffffffA">
                                      <p:cBhvr>
                                        <p:cTn id="25" dur="1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740" y="2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/>
      <p:bldP spid="14" grpId="0"/>
      <p:bldP spid="13" grpId="0"/>
      <p:bldP spid="6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445"/>
          <a:stretch/>
        </p:blipFill>
        <p:spPr bwMode="auto">
          <a:xfrm>
            <a:off x="0" y="1968500"/>
            <a:ext cx="9144000" cy="488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0" y="1219200"/>
            <a:ext cx="9144000" cy="27432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19133"/>
            <a:ext cx="9401838" cy="1504867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sp>
        <p:nvSpPr>
          <p:cNvPr id="5" name="Oval 4"/>
          <p:cNvSpPr/>
          <p:nvPr/>
        </p:nvSpPr>
        <p:spPr>
          <a:xfrm>
            <a:off x="2743200" y="2590800"/>
            <a:ext cx="3886200" cy="3897868"/>
          </a:xfrm>
          <a:prstGeom prst="ellipse">
            <a:avLst/>
          </a:prstGeom>
          <a:solidFill>
            <a:schemeClr val="lt1">
              <a:alpha val="27000"/>
            </a:schemeClr>
          </a:solidFill>
          <a:ln>
            <a:noFill/>
          </a:ln>
          <a:effectLst>
            <a:glow rad="1346200">
              <a:schemeClr val="bg1">
                <a:alpha val="54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429000" y="3200400"/>
            <a:ext cx="2438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What do you think King John did after signing the Magna </a:t>
            </a:r>
            <a:r>
              <a:rPr lang="en-US" sz="2800" b="1" dirty="0" err="1" smtClean="0"/>
              <a:t>Carta</a:t>
            </a:r>
            <a:r>
              <a:rPr lang="en-US" sz="2800" b="1" dirty="0" smtClean="0"/>
              <a:t>?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41154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6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8" dur="1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9" dur="6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625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1" dur="625" fill="hold">
                                          <p:stCondLst>
                                            <p:cond delay="1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" dur="625" fill="hold">
                                          <p:stCondLst>
                                            <p:cond delay="18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090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://www.fabuloussavers.com/new_wallpaper/US_Constitution_Day2_2012_freecomputerdesktopwallpaper_1920.jpg"/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bg1">
                <a:lumMod val="8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" r="9997"/>
          <a:stretch/>
        </p:blipFill>
        <p:spPr bwMode="auto">
          <a:xfrm>
            <a:off x="-27296" y="0"/>
            <a:ext cx="9171296" cy="644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http://www.fabuloussavers.com/new_wallpaper/US_Constitution_Day2_2012_freecomputerdesktopwallpaper_1920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" r="9997"/>
          <a:stretch/>
        </p:blipFill>
        <p:spPr bwMode="auto">
          <a:xfrm>
            <a:off x="-23157" y="0"/>
            <a:ext cx="9171296" cy="644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https://upload.wikimedia.org/wikipedia/commons/2/2f/British_-_King_John_-_Google_Art_Projec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69271" y1="6358" x2="36198" y2="5523"/>
                        <a14:foregroundMark x1="61458" y1="4303" x2="38976" y2="4496"/>
                        <a14:foregroundMark x1="65365" y1="72897" x2="96528" y2="93706"/>
                        <a14:foregroundMark x1="12326" y1="75209" x2="781" y2="89146"/>
                        <a14:foregroundMark x1="46875" y1="89531" x2="16753" y2="93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113" y="5991367"/>
            <a:ext cx="731970" cy="98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</a:rPr>
              <a:t>And then…</a:t>
            </a:r>
            <a:endParaRPr lang="en-US" dirty="0">
              <a:ln>
                <a:solidFill>
                  <a:schemeClr val="tx1"/>
                </a:solidFill>
              </a:ln>
              <a:solidFill>
                <a:srgbClr val="00FF0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28650" y="1405719"/>
            <a:ext cx="7886700" cy="4771244"/>
          </a:xfrm>
        </p:spPr>
        <p:txBody>
          <a:bodyPr/>
          <a:lstStyle/>
          <a:p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After signing the document – John ignored it.</a:t>
            </a:r>
          </a:p>
          <a:p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</a:rPr>
              <a:t>Those who signed it were hunted down and killed.</a:t>
            </a:r>
          </a:p>
          <a:p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Still, this set the stage for many of our </a:t>
            </a: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rights </a:t>
            </a: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and </a:t>
            </a: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freedoms found in the Constitution.</a:t>
            </a:r>
            <a:endParaRPr lang="en-US" sz="3600" b="1" dirty="0">
              <a:ln>
                <a:solidFill>
                  <a:schemeClr val="tx1"/>
                </a:solidFill>
              </a:ln>
              <a:solidFill>
                <a:srgbClr val="FFFF00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783767" y="5884260"/>
            <a:ext cx="10804068" cy="1496836"/>
            <a:chOff x="-783767" y="5870612"/>
            <a:chExt cx="10804068" cy="1496836"/>
          </a:xfrm>
        </p:grpSpPr>
        <p:sp>
          <p:nvSpPr>
            <p:cNvPr id="13" name="Freeform 12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14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pic>
        <p:nvPicPr>
          <p:cNvPr id="16" name="Picture 4" descr="https://upload.wikimedia.org/wikipedia/commons/2/2f/British_-_King_John_-_Google_Art_Projec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69271" y1="6358" x2="36198" y2="5523"/>
                        <a14:foregroundMark x1="61458" y1="4303" x2="38976" y2="4496"/>
                        <a14:foregroundMark x1="65365" y1="72897" x2="96528" y2="93706"/>
                        <a14:foregroundMark x1="12326" y1="75209" x2="781" y2="89146"/>
                        <a14:foregroundMark x1="46875" y1="89531" x2="16753" y2="93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113" y="6005015"/>
            <a:ext cx="731970" cy="98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3066311" y="6434300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3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858562" y="6119145"/>
            <a:ext cx="721437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421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://ww1.prweb.com/prfiles/2013/05/22/10751248/Charlemagne%20Front%20Cover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85"/>
          <a:stretch/>
        </p:blipFill>
        <p:spPr bwMode="auto">
          <a:xfrm>
            <a:off x="260959" y="-84139"/>
            <a:ext cx="8653887" cy="6534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4" descr="Beauvais Cathedra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7620" y="-84137"/>
            <a:ext cx="5593080" cy="6508181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fc00.deviantart.net/fs25/i/2008/085/c/2/Castle_Entrance_by_xNickixstockx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245" y="-6901"/>
            <a:ext cx="4214703" cy="6466113"/>
          </a:xfrm>
          <a:prstGeom prst="rect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7"/>
          <p:cNvSpPr>
            <a:spLocks noChangeArrowheads="1"/>
          </p:cNvSpPr>
          <p:nvPr/>
        </p:nvSpPr>
        <p:spPr bwMode="auto">
          <a:xfrm>
            <a:off x="-705360" y="-84137"/>
            <a:ext cx="10582517" cy="6534960"/>
          </a:xfrm>
          <a:prstGeom prst="rect">
            <a:avLst/>
          </a:prstGeom>
          <a:solidFill>
            <a:schemeClr val="tx2">
              <a:alpha val="5882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857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4000" b="1">
                <a:solidFill>
                  <a:srgbClr val="FFCC00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4000" b="1">
                <a:solidFill>
                  <a:srgbClr val="FFCC00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4000" b="1">
                <a:solidFill>
                  <a:srgbClr val="FFCC00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4000" b="1">
                <a:solidFill>
                  <a:srgbClr val="FFCC00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4000" b="1">
                <a:solidFill>
                  <a:srgbClr val="FFCC00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4000" b="1">
                <a:solidFill>
                  <a:srgbClr val="FFCC00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4000" b="1">
                <a:solidFill>
                  <a:srgbClr val="FFCC00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4000" b="1">
                <a:solidFill>
                  <a:srgbClr val="FFCC00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4000" b="1">
                <a:solidFill>
                  <a:srgbClr val="FFCC00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 b="0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oticaBastard" panose="02000603050000020004" pitchFamily="2" charset="0"/>
              </a:rPr>
              <a:t/>
            </a:r>
            <a:br>
              <a:rPr lang="en-US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oticaBastard" panose="02000603050000020004" pitchFamily="2" charset="0"/>
              </a:rPr>
            </a:br>
            <a:r>
              <a:rPr lang="en-US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oticaBastard" panose="02000603050000020004" pitchFamily="2" charset="0"/>
              </a:rPr>
              <a:t>The Dark Ages</a:t>
            </a:r>
            <a:br>
              <a:rPr lang="en-US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oticaBastard" panose="02000603050000020004" pitchFamily="2" charset="0"/>
              </a:rPr>
            </a:br>
            <a:endParaRPr lang="en-US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GoticaBastard" panose="02000603050000020004" pitchFamily="2" charset="0"/>
            </a:endParaRPr>
          </a:p>
        </p:txBody>
      </p:sp>
      <p:pic>
        <p:nvPicPr>
          <p:cNvPr id="9" name="Picture 8" descr="http://ih3.redbubble.net/image.10683460.1809/flat,550x550,075,f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79323"/>
            <a:ext cx="844731" cy="1053519"/>
          </a:xfrm>
          <a:prstGeom prst="rect">
            <a:avLst/>
          </a:prstGeom>
          <a:noFill/>
          <a:effectLst>
            <a:glow rad="12700">
              <a:srgbClr val="7030A0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92409" y="6417465"/>
            <a:ext cx="1881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rPr>
              <a:t>ARK AGES</a:t>
            </a:r>
            <a:endParaRPr lang="en-US" sz="2400" b="1" dirty="0">
              <a:ln>
                <a:solidFill>
                  <a:srgbClr val="7030A0"/>
                </a:solidFill>
              </a:ln>
              <a:solidFill>
                <a:prstClr val="white"/>
              </a:solidFill>
              <a:latin typeface="Olde English" panose="02000506020000020004" pitchFamily="2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783767" y="5870612"/>
            <a:ext cx="10804068" cy="1496836"/>
            <a:chOff x="-783767" y="5870612"/>
            <a:chExt cx="10804068" cy="1496836"/>
          </a:xfrm>
        </p:grpSpPr>
        <p:sp>
          <p:nvSpPr>
            <p:cNvPr id="13" name="Freeform 12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14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064633" y="6418975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prstClr val="black"/>
                  </a:solidFill>
                </a:ln>
                <a:solidFill>
                  <a:prstClr val="white"/>
                </a:solidFill>
              </a:rPr>
              <a:t>What makes a hero?</a:t>
            </a:r>
            <a:endParaRPr lang="en-US" sz="2400" b="1" dirty="0">
              <a:ln>
                <a:solidFill>
                  <a:prstClr val="black"/>
                </a:solidFill>
              </a:ln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51396" y="2469778"/>
            <a:ext cx="719191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black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GoticaBastard" panose="02000603050000020004" pitchFamily="2" charset="0"/>
                <a:cs typeface="Arial" panose="020B0604020202020204" pitchFamily="34" charset="0"/>
              </a:rPr>
              <a:t>Part 4</a:t>
            </a:r>
            <a:r>
              <a:rPr lang="en-US" sz="6000" b="1" dirty="0" smtClean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black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GoticaBastard" panose="02000603050000020004" pitchFamily="2" charset="0"/>
                <a:cs typeface="Arial" panose="020B0604020202020204" pitchFamily="34" charset="0"/>
              </a:rPr>
              <a:t>: The Crusades and the Carta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17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590" y="6123240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83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0" fill="hold"/>
                                        <p:tgtEl>
                                          <p:spTgt spid="10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3.7037E-7 L 3.88889E-6 -3.33333E-6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7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5/53/King_Richard_III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9" t="16343"/>
          <a:stretch/>
        </p:blipFill>
        <p:spPr bwMode="auto">
          <a:xfrm>
            <a:off x="-13447" y="0"/>
            <a:ext cx="493507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ttps://upload.wikimedia.org/wikipedia/commons/5/53/King_Richard_III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126" b="100000" l="10613" r="100000">
                        <a14:foregroundMark x1="72792" y1="29462" x2="41738" y2="29919"/>
                        <a14:foregroundMark x1="49288" y1="28600" x2="34829" y2="77992"/>
                        <a14:foregroundMark x1="71225" y1="38134" x2="69160" y2="48783"/>
                        <a14:foregroundMark x1="55556" y1="54057" x2="87322" y2="71095"/>
                        <a14:foregroundMark x1="29274" y1="56187" x2="17094" y2="61917"/>
                        <a14:foregroundMark x1="60826" y1="53398" x2="83405" y2="65872"/>
                        <a14:foregroundMark x1="63390" y1="56339" x2="46795" y2="59280"/>
                        <a14:foregroundMark x1="23504" y1="54868" x2="17094" y2="61917"/>
                        <a14:foregroundMark x1="16809" y1="58621" x2="17308" y2="99493"/>
                        <a14:foregroundMark x1="16168" y1="99341" x2="16168" y2="99341"/>
                        <a14:foregroundMark x1="17308" y1="98479" x2="91239" y2="96552"/>
                        <a14:foregroundMark x1="84544" y1="67495" x2="99786" y2="81440"/>
                        <a14:foregroundMark x1="80912" y1="83063" x2="77208" y2="94422"/>
                        <a14:foregroundMark x1="25855" y1="85548" x2="12678" y2="95538"/>
                        <a14:foregroundMark x1="21225" y1="60598" x2="12464" y2="65213"/>
                        <a14:foregroundMark x1="19587" y1="65517" x2="10613" y2="709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9" t="16343"/>
          <a:stretch/>
        </p:blipFill>
        <p:spPr bwMode="auto">
          <a:xfrm>
            <a:off x="9517" y="0"/>
            <a:ext cx="49350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2/2f/British_-_King_John_-_Google_Art_Projec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818" y="0"/>
            <a:ext cx="4788212" cy="6468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ttp://ih3.redbubble.net/image.10683460.1809/flat,550x550,075,f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79323"/>
            <a:ext cx="844731" cy="1053519"/>
          </a:xfrm>
          <a:prstGeom prst="rect">
            <a:avLst/>
          </a:prstGeom>
          <a:noFill/>
          <a:effectLst>
            <a:glow rad="12700">
              <a:srgbClr val="7030A0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92409" y="6417465"/>
            <a:ext cx="1881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rPr>
              <a:t>ARK AGES</a:t>
            </a:r>
            <a:endParaRPr lang="en-US" sz="2400" b="1" dirty="0">
              <a:ln>
                <a:solidFill>
                  <a:srgbClr val="7030A0"/>
                </a:solidFill>
              </a:ln>
              <a:solidFill>
                <a:prstClr val="white"/>
              </a:solidFill>
              <a:latin typeface="Olde English" panose="02000506020000020004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64633" y="6418975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prstClr val="black"/>
                  </a:solidFill>
                </a:ln>
                <a:solidFill>
                  <a:prstClr val="white"/>
                </a:solidFill>
              </a:rPr>
              <a:t>What makes a hero?</a:t>
            </a:r>
            <a:endParaRPr lang="en-US" sz="2400" b="1" dirty="0">
              <a:ln>
                <a:solidFill>
                  <a:prstClr val="black"/>
                </a:solidFill>
              </a:ln>
              <a:solidFill>
                <a:prstClr val="white"/>
              </a:solidFill>
            </a:endParaRPr>
          </a:p>
        </p:txBody>
      </p:sp>
      <p:pic>
        <p:nvPicPr>
          <p:cNvPr id="16" name="Picture 4" descr="https://upload.wikimedia.org/wikipedia/commons/2/2f/British_-_King_John_-_Google_Art_Project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69271" y1="6358" x2="36198" y2="5523"/>
                        <a14:foregroundMark x1="61458" y1="4303" x2="38976" y2="4496"/>
                        <a14:foregroundMark x1="65365" y1="72897" x2="96528" y2="93706"/>
                        <a14:foregroundMark x1="12326" y1="75209" x2="781" y2="89146"/>
                        <a14:foregroundMark x1="46875" y1="89531" x2="16753" y2="93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623" y="-40342"/>
            <a:ext cx="4841135" cy="653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-783767" y="5870612"/>
            <a:ext cx="10804068" cy="1496836"/>
            <a:chOff x="-783767" y="5870612"/>
            <a:chExt cx="10804068" cy="1496836"/>
          </a:xfrm>
        </p:grpSpPr>
        <p:sp>
          <p:nvSpPr>
            <p:cNvPr id="11" name="Freeform 10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12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4585447" y="-121023"/>
            <a:ext cx="0" cy="6535271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768" y="4154939"/>
            <a:ext cx="7886700" cy="1325563"/>
          </a:xfrm>
        </p:spPr>
        <p:txBody>
          <a:bodyPr/>
          <a:lstStyle/>
          <a:p>
            <a:r>
              <a:rPr lang="en-US" sz="4400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</a:rPr>
              <a:t>Richard       and        John</a:t>
            </a:r>
            <a:endParaRPr lang="en-US" sz="4400" dirty="0">
              <a:ln>
                <a:solidFill>
                  <a:schemeClr val="tx1"/>
                </a:solidFill>
              </a:ln>
              <a:solidFill>
                <a:srgbClr val="00FF00"/>
              </a:solidFill>
            </a:endParaRPr>
          </a:p>
        </p:txBody>
      </p:sp>
      <p:pic>
        <p:nvPicPr>
          <p:cNvPr id="17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590" y="6123240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3066311" y="6420652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43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797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68085" y="1666352"/>
            <a:ext cx="77724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n>
                  <a:solidFill>
                    <a:schemeClr val="tx1"/>
                  </a:solidFill>
                </a:ln>
                <a:solidFill>
                  <a:srgbClr val="CC0000"/>
                </a:solidFill>
              </a:rPr>
              <a:t>The Crusades</a:t>
            </a:r>
          </a:p>
        </p:txBody>
      </p:sp>
      <p:pic>
        <p:nvPicPr>
          <p:cNvPr id="4" name="Picture 2" descr="https://upload.wikimedia.org/wikipedia/commons/5/53/King_Richard_III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126" b="100000" l="10613" r="100000">
                        <a14:foregroundMark x1="72792" y1="29462" x2="41738" y2="29919"/>
                        <a14:foregroundMark x1="49288" y1="28600" x2="34829" y2="77992"/>
                        <a14:foregroundMark x1="71225" y1="38134" x2="69160" y2="48783"/>
                        <a14:foregroundMark x1="55556" y1="54057" x2="87322" y2="71095"/>
                        <a14:foregroundMark x1="29274" y1="56187" x2="17094" y2="61917"/>
                        <a14:foregroundMark x1="60826" y1="53398" x2="83405" y2="65872"/>
                        <a14:foregroundMark x1="63390" y1="56339" x2="46795" y2="59280"/>
                        <a14:foregroundMark x1="23504" y1="54868" x2="17094" y2="61917"/>
                        <a14:foregroundMark x1="16809" y1="58621" x2="17308" y2="99493"/>
                        <a14:foregroundMark x1="16168" y1="99341" x2="16168" y2="99341"/>
                        <a14:foregroundMark x1="17308" y1="98479" x2="91239" y2="96552"/>
                        <a14:foregroundMark x1="84544" y1="67495" x2="99786" y2="81440"/>
                        <a14:foregroundMark x1="80912" y1="83063" x2="77208" y2="94422"/>
                        <a14:foregroundMark x1="25855" y1="85548" x2="12678" y2="95538"/>
                        <a14:foregroundMark x1="21225" y1="60598" x2="12464" y2="65213"/>
                        <a14:foregroundMark x1="19587" y1="65517" x2="10613" y2="709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9" t="16343"/>
          <a:stretch/>
        </p:blipFill>
        <p:spPr bwMode="auto">
          <a:xfrm flipH="1">
            <a:off x="8565776" y="5909217"/>
            <a:ext cx="655976" cy="98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590" y="6123240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037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1.bp.blogspot.com/-44-6bmDXSjQ/UWMlM8PoCEI/AAAAAAAAAAs/jkXe7VaWAzs/s1600/crusades+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97" y="13447"/>
            <a:ext cx="9225406" cy="6468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783767" y="5870612"/>
            <a:ext cx="10804068" cy="1496836"/>
            <a:chOff x="-783767" y="5870612"/>
            <a:chExt cx="10804068" cy="1496836"/>
          </a:xfrm>
        </p:grpSpPr>
        <p:sp>
          <p:nvSpPr>
            <p:cNvPr id="9" name="Freeform 8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10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pic>
        <p:nvPicPr>
          <p:cNvPr id="12" name="Picture 2" descr="https://upload.wikimedia.org/wikipedia/commons/5/53/King_Richard_III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126" b="100000" l="10613" r="100000">
                        <a14:foregroundMark x1="72792" y1="29462" x2="41738" y2="29919"/>
                        <a14:foregroundMark x1="49288" y1="28600" x2="34829" y2="77992"/>
                        <a14:foregroundMark x1="71225" y1="38134" x2="69160" y2="48783"/>
                        <a14:foregroundMark x1="55556" y1="54057" x2="87322" y2="71095"/>
                        <a14:foregroundMark x1="29274" y1="56187" x2="17094" y2="61917"/>
                        <a14:foregroundMark x1="60826" y1="53398" x2="83405" y2="65872"/>
                        <a14:foregroundMark x1="63390" y1="56339" x2="46795" y2="59280"/>
                        <a14:foregroundMark x1="23504" y1="54868" x2="17094" y2="61917"/>
                        <a14:foregroundMark x1="16809" y1="58621" x2="17308" y2="99493"/>
                        <a14:foregroundMark x1="16168" y1="99341" x2="16168" y2="99341"/>
                        <a14:foregroundMark x1="17308" y1="98479" x2="91239" y2="96552"/>
                        <a14:foregroundMark x1="84544" y1="67495" x2="99786" y2="81440"/>
                        <a14:foregroundMark x1="80912" y1="83063" x2="77208" y2="94422"/>
                        <a14:foregroundMark x1="25855" y1="85548" x2="12678" y2="95538"/>
                        <a14:foregroundMark x1="21225" y1="60598" x2="12464" y2="65213"/>
                        <a14:foregroundMark x1="19587" y1="65517" x2="10613" y2="709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9" t="16343"/>
          <a:stretch/>
        </p:blipFill>
        <p:spPr bwMode="auto">
          <a:xfrm flipH="1">
            <a:off x="8565776" y="5909217"/>
            <a:ext cx="655976" cy="98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ounded Rectangle 1"/>
          <p:cNvSpPr/>
          <p:nvPr/>
        </p:nvSpPr>
        <p:spPr>
          <a:xfrm>
            <a:off x="268941" y="158489"/>
            <a:ext cx="4679577" cy="1855694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FFFF00"/>
                </a:solidFill>
              </a:rPr>
              <a:t>A religious war to regain the holy land (Jerusalem) for Christians.</a:t>
            </a:r>
            <a:endParaRPr lang="en-US" sz="3200" b="1" dirty="0">
              <a:solidFill>
                <a:srgbClr val="FFFF00"/>
              </a:solidFill>
            </a:endParaRPr>
          </a:p>
        </p:txBody>
      </p:sp>
      <p:pic>
        <p:nvPicPr>
          <p:cNvPr id="13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731" y="6123240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066311" y="6420652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22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5000" fill="hold"/>
                                        <p:tgtEl>
                                          <p:spTgt spid="2052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://4.bp.blogspot.com/-p6i7w2ek-7U/Tyb_GOLqq-I/AAAAAAAAPuk/wbu5Y6yLOZM/s1600/web-Vellu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upload.wikimedia.org/wikipedia/commons/8/89/Papa_Urbano_II_consacra_l'altare_del_monastero_di_Clun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36190"/>
            <a:ext cx="92218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6965" y="972706"/>
            <a:ext cx="37125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eltic Garamond the 2nd" panose="00000400000000000000" pitchFamily="2" charset="0"/>
              </a:rPr>
              <a:t>“All who die shall have immediate salvation.”</a:t>
            </a:r>
            <a:endParaRPr lang="en-US" sz="2800" dirty="0">
              <a:solidFill>
                <a:schemeClr val="accent6">
                  <a:lumMod val="5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ltic Garamond the 2nd" panose="000004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96561" y="972706"/>
            <a:ext cx="32918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eltic Garamond the 2nd" panose="00000400000000000000" pitchFamily="2" charset="0"/>
              </a:rPr>
              <a:t>“Go with God as your guide.”</a:t>
            </a:r>
            <a:endParaRPr lang="en-US" sz="2800" dirty="0">
              <a:solidFill>
                <a:schemeClr val="accent6">
                  <a:lumMod val="5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ltic Garamond the 2nd" panose="00000400000000000000" pitchFamily="2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-783767" y="5870612"/>
            <a:ext cx="10804068" cy="1496836"/>
            <a:chOff x="-783767" y="5870612"/>
            <a:chExt cx="10804068" cy="1496836"/>
          </a:xfrm>
        </p:grpSpPr>
        <p:sp>
          <p:nvSpPr>
            <p:cNvPr id="7" name="Freeform 6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8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pic>
        <p:nvPicPr>
          <p:cNvPr id="10" name="Picture 2" descr="https://upload.wikimedia.org/wikipedia/commons/5/53/King_Richard_III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126" b="100000" l="10613" r="100000">
                        <a14:foregroundMark x1="72792" y1="29462" x2="41738" y2="29919"/>
                        <a14:foregroundMark x1="49288" y1="28600" x2="34829" y2="77992"/>
                        <a14:foregroundMark x1="71225" y1="38134" x2="69160" y2="48783"/>
                        <a14:foregroundMark x1="55556" y1="54057" x2="87322" y2="71095"/>
                        <a14:foregroundMark x1="29274" y1="56187" x2="17094" y2="61917"/>
                        <a14:foregroundMark x1="60826" y1="53398" x2="83405" y2="65872"/>
                        <a14:foregroundMark x1="63390" y1="56339" x2="46795" y2="59280"/>
                        <a14:foregroundMark x1="23504" y1="54868" x2="17094" y2="61917"/>
                        <a14:foregroundMark x1="16809" y1="58621" x2="17308" y2="99493"/>
                        <a14:foregroundMark x1="16168" y1="99341" x2="16168" y2="99341"/>
                        <a14:foregroundMark x1="17308" y1="98479" x2="91239" y2="96552"/>
                        <a14:foregroundMark x1="84544" y1="67495" x2="99786" y2="81440"/>
                        <a14:foregroundMark x1="80912" y1="83063" x2="77208" y2="94422"/>
                        <a14:foregroundMark x1="25855" y1="85548" x2="12678" y2="95538"/>
                        <a14:foregroundMark x1="21225" y1="60598" x2="12464" y2="65213"/>
                        <a14:foregroundMark x1="19587" y1="65517" x2="10613" y2="709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9" t="16343"/>
          <a:stretch/>
        </p:blipFill>
        <p:spPr bwMode="auto">
          <a:xfrm flipH="1">
            <a:off x="8565776" y="5909217"/>
            <a:ext cx="655976" cy="98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224" y="6123240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066311" y="6420652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21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537278"/>
          </a:xfrm>
          <a:prstGeom prst="rect">
            <a:avLst/>
          </a:prstGeom>
          <a:solidFill>
            <a:srgbClr val="6D75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80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381000"/>
            <a:ext cx="8229600" cy="1036638"/>
          </a:xfrm>
          <a:prstGeom prst="rect">
            <a:avLst/>
          </a:prstGeom>
        </p:spPr>
        <p:txBody>
          <a:bodyPr/>
          <a:lstStyle/>
          <a:p>
            <a:pPr algn="l" eaLnBrk="1" hangingPunct="1">
              <a:defRPr/>
            </a:pPr>
            <a:r>
              <a:rPr lang="en-US" sz="4000" dirty="0" smtClean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The Battles</a:t>
            </a:r>
          </a:p>
        </p:txBody>
      </p:sp>
      <p:sp>
        <p:nvSpPr>
          <p:cNvPr id="3328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1447800"/>
            <a:ext cx="8229600" cy="4525963"/>
          </a:xfrm>
          <a:prstGeom prst="rect">
            <a:avLst/>
          </a:prstGeom>
          <a:noFill/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1</a:t>
            </a:r>
            <a:r>
              <a:rPr lang="en-US" sz="3600" b="1" baseline="30000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st</a:t>
            </a: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 Crusade: Conquered Jerusalem and held it for almost 100 years.</a:t>
            </a:r>
            <a:endParaRPr lang="en-US" sz="3600" b="1" dirty="0" smtClean="0">
              <a:ln>
                <a:solidFill>
                  <a:schemeClr val="tx1"/>
                </a:solidFill>
              </a:ln>
              <a:solidFill>
                <a:srgbClr val="FFFF00"/>
              </a:solidFill>
              <a:effectLst/>
            </a:endParaRPr>
          </a:p>
          <a:p>
            <a:pPr eaLnBrk="1" hangingPunct="1">
              <a:lnSpc>
                <a:spcPct val="90000"/>
              </a:lnSpc>
            </a:pP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2</a:t>
            </a:r>
            <a:r>
              <a:rPr lang="en-US" sz="3600" b="1" baseline="30000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nd</a:t>
            </a: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: Muslim leader Saladin     retakes Jerusalem</a:t>
            </a:r>
          </a:p>
          <a:p>
            <a:pPr eaLnBrk="1" hangingPunct="1">
              <a:lnSpc>
                <a:spcPct val="90000"/>
              </a:lnSpc>
            </a:pP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3</a:t>
            </a:r>
            <a:r>
              <a:rPr lang="en-US" sz="3600" b="1" baseline="30000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rd</a:t>
            </a: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: King Richard fights Saladin – and loses. </a:t>
            </a:r>
            <a:endParaRPr lang="en-US" sz="3600" b="1" dirty="0" smtClean="0">
              <a:ln>
                <a:solidFill>
                  <a:schemeClr val="tx1"/>
                </a:solidFill>
              </a:ln>
              <a:solidFill>
                <a:srgbClr val="FFFF00"/>
              </a:solidFill>
              <a:effectLst/>
            </a:endParaRPr>
          </a:p>
          <a:p>
            <a:pPr eaLnBrk="1" hangingPunct="1">
              <a:lnSpc>
                <a:spcPct val="90000"/>
              </a:lnSpc>
            </a:pP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4</a:t>
            </a:r>
            <a:r>
              <a:rPr lang="en-US" sz="3600" b="1" baseline="30000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th</a:t>
            </a: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-8</a:t>
            </a:r>
            <a:r>
              <a:rPr lang="en-US" sz="3600" b="1" baseline="30000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th</a:t>
            </a: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:Crusaders </a:t>
            </a:r>
            <a:r>
              <a:rPr lang="en-US" sz="36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</a:rPr>
              <a:t>lose more.</a:t>
            </a:r>
          </a:p>
          <a:p>
            <a:pPr eaLnBrk="1" hangingPunct="1">
              <a:lnSpc>
                <a:spcPct val="90000"/>
              </a:lnSpc>
            </a:pPr>
            <a:endParaRPr lang="en-US" sz="3600" b="1" dirty="0" smtClean="0">
              <a:ln>
                <a:solidFill>
                  <a:schemeClr val="tx1"/>
                </a:solidFill>
              </a:ln>
              <a:solidFill>
                <a:srgbClr val="FFFF00"/>
              </a:solidFill>
              <a:effectLst/>
            </a:endParaRPr>
          </a:p>
        </p:txBody>
      </p:sp>
      <p:pic>
        <p:nvPicPr>
          <p:cNvPr id="223238" name="Picture 6" descr="saladin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705600" y="76200"/>
            <a:ext cx="22860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3240" name="Picture 8" descr="Richard"/>
          <p:cNvPicPr>
            <a:picLocks noChangeAspect="1" noChangeArrowheads="1"/>
          </p:cNvPicPr>
          <p:nvPr/>
        </p:nvPicPr>
        <p:blipFill>
          <a:blip r:embed="rId6" cstate="print"/>
          <a:srcRect t="9091"/>
          <a:stretch>
            <a:fillRect/>
          </a:stretch>
        </p:blipFill>
        <p:spPr bwMode="auto">
          <a:xfrm>
            <a:off x="6940550" y="152400"/>
            <a:ext cx="182245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3242" name="Picture 10" descr="20090727002827780196-0-epic-fail"/>
          <p:cNvPicPr>
            <a:picLocks noChangeAspect="1" noChangeArrowheads="1"/>
          </p:cNvPicPr>
          <p:nvPr/>
        </p:nvPicPr>
        <p:blipFill>
          <a:blip r:embed="rId7" cstate="print"/>
          <a:srcRect b="2510"/>
          <a:stretch>
            <a:fillRect/>
          </a:stretch>
        </p:blipFill>
        <p:spPr bwMode="auto">
          <a:xfrm>
            <a:off x="503467" y="218506"/>
            <a:ext cx="8229600" cy="641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3244" name="Picture 12" descr="epic_fail.jpg epic fail image by b4mydeath231"/>
          <p:cNvPicPr>
            <a:picLocks noChangeAspect="1" noChangeArrowheads="1"/>
          </p:cNvPicPr>
          <p:nvPr/>
        </p:nvPicPr>
        <p:blipFill>
          <a:blip r:embed="rId8" cstate="print"/>
          <a:srcRect b="1920"/>
          <a:stretch>
            <a:fillRect/>
          </a:stretch>
        </p:blipFill>
        <p:spPr bwMode="auto">
          <a:xfrm>
            <a:off x="1149531" y="247286"/>
            <a:ext cx="7437581" cy="58792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3246" name="Picture 14" descr="epic_fail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990600" y="221429"/>
            <a:ext cx="7543800" cy="603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3247" name="EpicFailVoice.mp3">
            <a:hlinkClick r:id="" action="ppaction://media"/>
          </p:cNvPr>
          <p:cNvPicPr>
            <a:picLocks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4419600" y="68580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2" descr="https://upload.wikimedia.org/wikipedia/commons/5/53/King_Richard_III.jp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6126" b="100000" l="10613" r="100000">
                        <a14:foregroundMark x1="72792" y1="29462" x2="41738" y2="29919"/>
                        <a14:foregroundMark x1="49288" y1="28600" x2="34829" y2="77992"/>
                        <a14:foregroundMark x1="71225" y1="38134" x2="69160" y2="48783"/>
                        <a14:foregroundMark x1="55556" y1="54057" x2="87322" y2="71095"/>
                        <a14:foregroundMark x1="29274" y1="56187" x2="17094" y2="61917"/>
                        <a14:foregroundMark x1="60826" y1="53398" x2="83405" y2="65872"/>
                        <a14:foregroundMark x1="63390" y1="56339" x2="46795" y2="59280"/>
                        <a14:foregroundMark x1="23504" y1="54868" x2="17094" y2="61917"/>
                        <a14:foregroundMark x1="16809" y1="58621" x2="17308" y2="99493"/>
                        <a14:foregroundMark x1="16168" y1="99341" x2="16168" y2="99341"/>
                        <a14:foregroundMark x1="17308" y1="98479" x2="91239" y2="96552"/>
                        <a14:foregroundMark x1="84544" y1="67495" x2="99786" y2="81440"/>
                        <a14:foregroundMark x1="80912" y1="83063" x2="77208" y2="94422"/>
                        <a14:foregroundMark x1="25855" y1="85548" x2="12678" y2="95538"/>
                        <a14:foregroundMark x1="21225" y1="60598" x2="12464" y2="65213"/>
                        <a14:foregroundMark x1="19587" y1="65517" x2="10613" y2="709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9" t="16343"/>
          <a:stretch/>
        </p:blipFill>
        <p:spPr bwMode="auto">
          <a:xfrm flipH="1">
            <a:off x="8565776" y="5909217"/>
            <a:ext cx="655976" cy="98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oup 20"/>
          <p:cNvGrpSpPr/>
          <p:nvPr/>
        </p:nvGrpSpPr>
        <p:grpSpPr>
          <a:xfrm>
            <a:off x="-783767" y="5870612"/>
            <a:ext cx="10804068" cy="1496836"/>
            <a:chOff x="-783767" y="5870612"/>
            <a:chExt cx="10804068" cy="1496836"/>
          </a:xfrm>
        </p:grpSpPr>
        <p:sp>
          <p:nvSpPr>
            <p:cNvPr id="22" name="Freeform 21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23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pic>
        <p:nvPicPr>
          <p:cNvPr id="25" name="Picture 2" descr="https://upload.wikimedia.org/wikipedia/commons/5/53/King_Richard_III.jp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6126" b="100000" l="10613" r="100000">
                        <a14:foregroundMark x1="72792" y1="29462" x2="41738" y2="29919"/>
                        <a14:foregroundMark x1="49288" y1="28600" x2="34829" y2="77992"/>
                        <a14:foregroundMark x1="71225" y1="38134" x2="69160" y2="48783"/>
                        <a14:foregroundMark x1="55556" y1="54057" x2="87322" y2="71095"/>
                        <a14:foregroundMark x1="29274" y1="56187" x2="17094" y2="61917"/>
                        <a14:foregroundMark x1="60826" y1="53398" x2="83405" y2="65872"/>
                        <a14:foregroundMark x1="63390" y1="56339" x2="46795" y2="59280"/>
                        <a14:foregroundMark x1="23504" y1="54868" x2="17094" y2="61917"/>
                        <a14:foregroundMark x1="16809" y1="58621" x2="17308" y2="99493"/>
                        <a14:foregroundMark x1="16168" y1="99341" x2="16168" y2="99341"/>
                        <a14:foregroundMark x1="17308" y1="98479" x2="91239" y2="96552"/>
                        <a14:foregroundMark x1="84544" y1="67495" x2="99786" y2="81440"/>
                        <a14:foregroundMark x1="80912" y1="83063" x2="77208" y2="94422"/>
                        <a14:foregroundMark x1="25855" y1="85548" x2="12678" y2="95538"/>
                        <a14:foregroundMark x1="21225" y1="60598" x2="12464" y2="65213"/>
                        <a14:foregroundMark x1="19587" y1="65517" x2="10613" y2="709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9" t="16343"/>
          <a:stretch/>
        </p:blipFill>
        <p:spPr bwMode="auto">
          <a:xfrm flipH="1">
            <a:off x="8565776" y="5909217"/>
            <a:ext cx="655976" cy="98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3066311" y="6420652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2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731" y="6123240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57870" y="6123240"/>
            <a:ext cx="89972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89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332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332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332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332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 decel="100000"/>
                                        <p:tgtEl>
                                          <p:spTgt spid="332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332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decel="100000" fill="hold"/>
                                        <p:tgtEl>
                                          <p:spTgt spid="332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decel="100000" fill="hold"/>
                                        <p:tgtEl>
                                          <p:spTgt spid="332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23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800" decel="100000"/>
                                        <p:tgtEl>
                                          <p:spTgt spid="332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800" decel="100000" fill="hold"/>
                                        <p:tgtEl>
                                          <p:spTgt spid="332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800" decel="100000" fill="hold"/>
                                        <p:tgtEl>
                                          <p:spTgt spid="332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800" decel="100000" fill="hold"/>
                                        <p:tgtEl>
                                          <p:spTgt spid="332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223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800" decel="100000"/>
                                        <p:tgtEl>
                                          <p:spTgt spid="332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800" decel="100000" fill="hold"/>
                                        <p:tgtEl>
                                          <p:spTgt spid="332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800" decel="100000" fill="hold"/>
                                        <p:tgtEl>
                                          <p:spTgt spid="332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800" decel="100000" fill="hold"/>
                                        <p:tgtEl>
                                          <p:spTgt spid="332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532" fill="hold"/>
                                        <p:tgtEl>
                                          <p:spTgt spid="2232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223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2000"/>
                                        <p:tgtEl>
                                          <p:spTgt spid="223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3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223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2000"/>
                                        <p:tgtEl>
                                          <p:spTgt spid="2232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3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0"/>
                                        <p:tgtEl>
                                          <p:spTgt spid="223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2000"/>
                                        <p:tgtEl>
                                          <p:spTgt spid="2232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3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9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3247"/>
                </p:tgtEl>
              </p:cMediaNode>
            </p:audio>
          </p:childTnLst>
        </p:cTn>
      </p:par>
    </p:tnLst>
    <p:bldLst>
      <p:bldP spid="2" grpId="0" animBg="1"/>
      <p:bldP spid="33280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400800"/>
          </a:xfrm>
          <a:prstGeom prst="rect">
            <a:avLst/>
          </a:prstGeom>
          <a:solidFill>
            <a:srgbClr val="9999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-16107" y="-2637"/>
            <a:ext cx="9144000" cy="6400800"/>
          </a:xfrm>
          <a:prstGeom prst="rect">
            <a:avLst/>
          </a:prstGeom>
          <a:solidFill>
            <a:srgbClr val="B3B3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9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92466"/>
            <a:ext cx="77724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Crusade Results</a:t>
            </a:r>
          </a:p>
        </p:txBody>
      </p:sp>
      <p:sp>
        <p:nvSpPr>
          <p:cNvPr id="3389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990600"/>
            <a:ext cx="8534400" cy="5410200"/>
          </a:xfrm>
          <a:prstGeom prst="rect">
            <a:avLst/>
          </a:prstGeom>
          <a:noFill/>
        </p:spPr>
        <p:txBody>
          <a:bodyPr/>
          <a:lstStyle/>
          <a:p>
            <a:pPr marL="762000" indent="-762000" eaLnBrk="1" hangingPunct="1">
              <a:buFont typeface="Garamond" pitchFamily="18" charset="0"/>
              <a:buChar char="Δ"/>
            </a:pP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Holy land remains under Arab control.</a:t>
            </a:r>
          </a:p>
          <a:p>
            <a:pPr marL="762000" indent="-762000" eaLnBrk="1" hangingPunct="1">
              <a:buFont typeface="Garamond" pitchFamily="18" charset="0"/>
              <a:buChar char="Δ"/>
            </a:pP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Europeans realized there was much more to the world than they ever knew</a:t>
            </a:r>
          </a:p>
          <a:p>
            <a:pPr marL="762000" indent="-762000" eaLnBrk="1" hangingPunct="1">
              <a:buFont typeface="Garamond" pitchFamily="18" charset="0"/>
              <a:buChar char="Δ"/>
            </a:pP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Trade and technology expanded: gun powder, coffee, etc.</a:t>
            </a:r>
          </a:p>
          <a:p>
            <a:pPr marL="762000" indent="-762000" eaLnBrk="1" hangingPunct="1">
              <a:buFont typeface="Garamond" pitchFamily="18" charset="0"/>
              <a:buChar char="Δ"/>
            </a:pP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Europe became more unified</a:t>
            </a:r>
            <a:r>
              <a:rPr lang="en-US" sz="2800" dirty="0" smtClean="0">
                <a:ln>
                  <a:solidFill>
                    <a:schemeClr val="tx1"/>
                  </a:solidFill>
                </a:ln>
                <a:effectLst/>
                <a:latin typeface="Arial Black" panose="020B0A04020102020204" pitchFamily="34" charset="0"/>
              </a:rPr>
              <a:t> </a:t>
            </a: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effectLst/>
                <a:latin typeface="Arial Black" panose="020B0A04020102020204" pitchFamily="34" charset="0"/>
              </a:rPr>
              <a:t>as the knights now had                                     a common enemy.</a:t>
            </a:r>
          </a:p>
          <a:p>
            <a:pPr marL="762000" indent="-762000" eaLnBrk="1" hangingPunct="1"/>
            <a:endParaRPr lang="en-US" sz="3200" dirty="0" smtClean="0">
              <a:ln>
                <a:solidFill>
                  <a:schemeClr val="tx1"/>
                </a:solidFill>
              </a:ln>
              <a:effectLst/>
              <a:latin typeface="Arial Black" pitchFamily="34" charset="0"/>
            </a:endParaRPr>
          </a:p>
        </p:txBody>
      </p:sp>
      <p:pic>
        <p:nvPicPr>
          <p:cNvPr id="219143" name="Picture 7" descr="babies_holding_hands_hg_clr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10200" y="3720422"/>
            <a:ext cx="2571750" cy="2255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44" name="AutoShape 8"/>
          <p:cNvSpPr>
            <a:spLocks noChangeArrowheads="1"/>
          </p:cNvSpPr>
          <p:nvPr/>
        </p:nvSpPr>
        <p:spPr bwMode="auto">
          <a:xfrm>
            <a:off x="3657600" y="5421089"/>
            <a:ext cx="1981200" cy="762000"/>
          </a:xfrm>
          <a:prstGeom prst="wedgeRoundRectCallout">
            <a:avLst>
              <a:gd name="adj1" fmla="val 51120"/>
              <a:gd name="adj2" fmla="val -130833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/>
              <a:t>I wuv you German guy!</a:t>
            </a:r>
          </a:p>
        </p:txBody>
      </p:sp>
      <p:sp>
        <p:nvSpPr>
          <p:cNvPr id="219145" name="AutoShape 9"/>
          <p:cNvSpPr>
            <a:spLocks noChangeArrowheads="1"/>
          </p:cNvSpPr>
          <p:nvPr/>
        </p:nvSpPr>
        <p:spPr bwMode="auto">
          <a:xfrm>
            <a:off x="6962775" y="5099280"/>
            <a:ext cx="1981200" cy="762000"/>
          </a:xfrm>
          <a:prstGeom prst="wedgeRoundRectCallout">
            <a:avLst>
              <a:gd name="adj1" fmla="val -27128"/>
              <a:gd name="adj2" fmla="val -78759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dirty="0" err="1"/>
              <a:t>Ahh</a:t>
            </a:r>
            <a:r>
              <a:rPr lang="en-US" dirty="0"/>
              <a:t>, I </a:t>
            </a:r>
            <a:r>
              <a:rPr lang="en-US" dirty="0" err="1"/>
              <a:t>wuv</a:t>
            </a:r>
            <a:r>
              <a:rPr lang="en-US" dirty="0"/>
              <a:t> you too </a:t>
            </a:r>
            <a:r>
              <a:rPr lang="en-US" dirty="0" smtClean="0"/>
              <a:t>French guy!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-783767" y="5870612"/>
            <a:ext cx="10804068" cy="1496836"/>
            <a:chOff x="-783767" y="5870612"/>
            <a:chExt cx="10804068" cy="1496836"/>
          </a:xfrm>
        </p:grpSpPr>
        <p:sp>
          <p:nvSpPr>
            <p:cNvPr id="13" name="Freeform 12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14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pic>
        <p:nvPicPr>
          <p:cNvPr id="16" name="Picture 2" descr="https://upload.wikimedia.org/wikipedia/commons/5/53/King_Richard_III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126" b="100000" l="10613" r="100000">
                        <a14:foregroundMark x1="72792" y1="29462" x2="41738" y2="29919"/>
                        <a14:foregroundMark x1="49288" y1="28600" x2="34829" y2="77992"/>
                        <a14:foregroundMark x1="71225" y1="38134" x2="69160" y2="48783"/>
                        <a14:foregroundMark x1="55556" y1="54057" x2="87322" y2="71095"/>
                        <a14:foregroundMark x1="29274" y1="56187" x2="17094" y2="61917"/>
                        <a14:foregroundMark x1="60826" y1="53398" x2="83405" y2="65872"/>
                        <a14:foregroundMark x1="63390" y1="56339" x2="46795" y2="59280"/>
                        <a14:foregroundMark x1="23504" y1="54868" x2="17094" y2="61917"/>
                        <a14:foregroundMark x1="16809" y1="58621" x2="17308" y2="99493"/>
                        <a14:foregroundMark x1="16168" y1="99341" x2="16168" y2="99341"/>
                        <a14:foregroundMark x1="17308" y1="98479" x2="91239" y2="96552"/>
                        <a14:foregroundMark x1="84544" y1="67495" x2="99786" y2="81440"/>
                        <a14:foregroundMark x1="80912" y1="83063" x2="77208" y2="94422"/>
                        <a14:foregroundMark x1="25855" y1="85548" x2="12678" y2="95538"/>
                        <a14:foregroundMark x1="21225" y1="60598" x2="12464" y2="65213"/>
                        <a14:foregroundMark x1="19587" y1="65517" x2="10613" y2="709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9" t="16343"/>
          <a:stretch/>
        </p:blipFill>
        <p:spPr bwMode="auto">
          <a:xfrm flipH="1">
            <a:off x="8565776" y="5909217"/>
            <a:ext cx="655976" cy="98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3066311" y="6420652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9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590" y="6123240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57870" y="6123240"/>
            <a:ext cx="89972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604" y="6119145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95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1000"/>
                                        <p:tgtEl>
                                          <p:spTgt spid="338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2" dur="1000"/>
                                        <p:tgtEl>
                                          <p:spTgt spid="338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7" dur="1000"/>
                                        <p:tgtEl>
                                          <p:spTgt spid="338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30" dur="1000"/>
                                        <p:tgtEl>
                                          <p:spTgt spid="338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219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  <p:bldP spid="338947" grpId="0" uiExpand="1" build="p"/>
      <p:bldP spid="219144" grpId="0" animBg="1"/>
      <p:bldP spid="21914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newshour-tc.pbs.org/newshour/wp-content/uploads/2015/02/Sothebys-Magna-Carta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420148" cy="6416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ttp://newshour-tc.pbs.org/newshour/wp-content/uploads/2015/02/Sothebys-Magna-Cart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761" y1="68521" x2="54900" y2="99965"/>
                        <a14:foregroundMark x1="48644" y1="97993" x2="1047" y2="695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8" y="-3814"/>
            <a:ext cx="9420148" cy="6416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3787" name="Rectangle 11"/>
          <p:cNvSpPr>
            <a:spLocks noChangeArrowheads="1"/>
          </p:cNvSpPr>
          <p:nvPr/>
        </p:nvSpPr>
        <p:spPr bwMode="auto">
          <a:xfrm>
            <a:off x="3810000" y="4648200"/>
            <a:ext cx="5181600" cy="1165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4800" b="1" i="1" dirty="0">
                <a:solidFill>
                  <a:srgbClr val="FF0000"/>
                </a:solidFill>
                <a:latin typeface="Garamond" pitchFamily="18" charset="0"/>
              </a:rPr>
              <a:t>The Magna Carta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-783767" y="5870612"/>
            <a:ext cx="10804068" cy="1496836"/>
            <a:chOff x="-783767" y="5870612"/>
            <a:chExt cx="10804068" cy="1496836"/>
          </a:xfrm>
        </p:grpSpPr>
        <p:sp>
          <p:nvSpPr>
            <p:cNvPr id="17" name="Freeform 16"/>
            <p:cNvSpPr/>
            <p:nvPr userDrawn="1"/>
          </p:nvSpPr>
          <p:spPr>
            <a:xfrm>
              <a:off x="-783767" y="5870612"/>
              <a:ext cx="10804068" cy="1496836"/>
            </a:xfrm>
            <a:custGeom>
              <a:avLst/>
              <a:gdLst>
                <a:gd name="connsiteX0" fmla="*/ 888971 w 10804068"/>
                <a:gd name="connsiteY0" fmla="*/ 0 h 1496836"/>
                <a:gd name="connsiteX1" fmla="*/ 1708083 w 10804068"/>
                <a:gd name="connsiteY1" fmla="*/ 457100 h 1496836"/>
                <a:gd name="connsiteX2" fmla="*/ 1741452 w 10804068"/>
                <a:gd name="connsiteY2" fmla="*/ 547603 h 1496836"/>
                <a:gd name="connsiteX3" fmla="*/ 9086271 w 10804068"/>
                <a:gd name="connsiteY3" fmla="*/ 547603 h 1496836"/>
                <a:gd name="connsiteX4" fmla="*/ 9120330 w 10804068"/>
                <a:gd name="connsiteY4" fmla="*/ 454440 h 1496836"/>
                <a:gd name="connsiteX5" fmla="*/ 9927767 w 10804068"/>
                <a:gd name="connsiteY5" fmla="*/ 0 h 1496836"/>
                <a:gd name="connsiteX6" fmla="*/ 10804068 w 10804068"/>
                <a:gd name="connsiteY6" fmla="*/ 744063 h 1496836"/>
                <a:gd name="connsiteX7" fmla="*/ 9927767 w 10804068"/>
                <a:gd name="connsiteY7" fmla="*/ 1488126 h 1496836"/>
                <a:gd name="connsiteX8" fmla="*/ 9120330 w 10804068"/>
                <a:gd name="connsiteY8" fmla="*/ 1033686 h 1496836"/>
                <a:gd name="connsiteX9" fmla="*/ 9103404 w 10804068"/>
                <a:gd name="connsiteY9" fmla="*/ 987386 h 1496836"/>
                <a:gd name="connsiteX10" fmla="*/ 1727385 w 10804068"/>
                <a:gd name="connsiteY10" fmla="*/ 987386 h 1496836"/>
                <a:gd name="connsiteX11" fmla="*/ 1708083 w 10804068"/>
                <a:gd name="connsiteY11" fmla="*/ 1039736 h 1496836"/>
                <a:gd name="connsiteX12" fmla="*/ 888971 w 10804068"/>
                <a:gd name="connsiteY12" fmla="*/ 1496836 h 1496836"/>
                <a:gd name="connsiteX13" fmla="*/ 0 w 10804068"/>
                <a:gd name="connsiteY13" fmla="*/ 748418 h 1496836"/>
                <a:gd name="connsiteX14" fmla="*/ 888971 w 10804068"/>
                <a:gd name="connsiteY14" fmla="*/ 0 h 149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04068" h="1496836">
                  <a:moveTo>
                    <a:pt x="888971" y="0"/>
                  </a:moveTo>
                  <a:cubicBezTo>
                    <a:pt x="1257195" y="0"/>
                    <a:pt x="1573129" y="188481"/>
                    <a:pt x="1708083" y="457100"/>
                  </a:cubicBezTo>
                  <a:lnTo>
                    <a:pt x="1741452" y="547603"/>
                  </a:lnTo>
                  <a:lnTo>
                    <a:pt x="9086271" y="547603"/>
                  </a:lnTo>
                  <a:lnTo>
                    <a:pt x="9120330" y="454440"/>
                  </a:lnTo>
                  <a:cubicBezTo>
                    <a:pt x="9253360" y="187385"/>
                    <a:pt x="9564791" y="0"/>
                    <a:pt x="9927767" y="0"/>
                  </a:cubicBezTo>
                  <a:cubicBezTo>
                    <a:pt x="10411735" y="0"/>
                    <a:pt x="10804068" y="333128"/>
                    <a:pt x="10804068" y="744063"/>
                  </a:cubicBezTo>
                  <a:cubicBezTo>
                    <a:pt x="10804068" y="1154998"/>
                    <a:pt x="10411735" y="1488126"/>
                    <a:pt x="9927767" y="1488126"/>
                  </a:cubicBezTo>
                  <a:cubicBezTo>
                    <a:pt x="9564791" y="1488126"/>
                    <a:pt x="9253360" y="1300742"/>
                    <a:pt x="9120330" y="1033686"/>
                  </a:cubicBezTo>
                  <a:lnTo>
                    <a:pt x="9103404" y="987386"/>
                  </a:lnTo>
                  <a:lnTo>
                    <a:pt x="1727385" y="987386"/>
                  </a:lnTo>
                  <a:lnTo>
                    <a:pt x="1708083" y="1039736"/>
                  </a:lnTo>
                  <a:cubicBezTo>
                    <a:pt x="1573129" y="1308355"/>
                    <a:pt x="1257195" y="1496836"/>
                    <a:pt x="888971" y="1496836"/>
                  </a:cubicBezTo>
                  <a:cubicBezTo>
                    <a:pt x="398006" y="1496836"/>
                    <a:pt x="0" y="1161758"/>
                    <a:pt x="0" y="748418"/>
                  </a:cubicBezTo>
                  <a:cubicBezTo>
                    <a:pt x="0" y="335078"/>
                    <a:pt x="398006" y="0"/>
                    <a:pt x="888971" y="0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tx1"/>
                </a:gs>
                <a:gs pos="0">
                  <a:schemeClr val="tx1"/>
                </a:gs>
                <a:gs pos="87800">
                  <a:schemeClr val="bg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pic>
          <p:nvPicPr>
            <p:cNvPr id="18" name="Picture 8" descr="http://ih3.redbubble.net/image.10683460.1809/flat,550x550,075,f.jpg"/>
            <p:cNvPicPr>
              <a:picLocks noChangeAspect="1" noChangeArrowheads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879323"/>
              <a:ext cx="844731" cy="1053519"/>
            </a:xfrm>
            <a:prstGeom prst="rect">
              <a:avLst/>
            </a:prstGeom>
            <a:noFill/>
            <a:effectLst>
              <a:glow rad="12700">
                <a:srgbClr val="7030A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/>
            <p:cNvSpPr txBox="1"/>
            <p:nvPr userDrawn="1"/>
          </p:nvSpPr>
          <p:spPr>
            <a:xfrm>
              <a:off x="692409" y="6417465"/>
              <a:ext cx="1881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>
                    <a:solidFill>
                      <a:srgbClr val="7030A0"/>
                    </a:solidFill>
                  </a:ln>
                  <a:solidFill>
                    <a:prstClr val="white"/>
                  </a:solidFill>
                  <a:latin typeface="Olde English" panose="02000506020000020004" pitchFamily="2" charset="0"/>
                </a:rPr>
                <a:t>ARK AGES</a:t>
              </a:r>
              <a:endParaRPr lang="en-US" sz="2400" b="1" dirty="0">
                <a:ln>
                  <a:solidFill>
                    <a:srgbClr val="7030A0"/>
                  </a:solidFill>
                </a:ln>
                <a:solidFill>
                  <a:prstClr val="white"/>
                </a:solidFill>
                <a:latin typeface="Olde English" panose="02000506020000020004" pitchFamily="2" charset="0"/>
              </a:endParaRPr>
            </a:p>
          </p:txBody>
        </p:sp>
      </p:grpSp>
      <p:pic>
        <p:nvPicPr>
          <p:cNvPr id="21" name="Picture 4" descr="https://upload.wikimedia.org/wikipedia/commons/2/2f/British_-_King_John_-_Google_Art_Project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69271" y1="6358" x2="36198" y2="5523"/>
                        <a14:foregroundMark x1="61458" y1="4303" x2="38976" y2="4496"/>
                        <a14:foregroundMark x1="65365" y1="72897" x2="96528" y2="93706"/>
                        <a14:foregroundMark x1="12326" y1="75209" x2="781" y2="89146"/>
                        <a14:foregroundMark x1="46875" y1="89531" x2="16753" y2="93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113" y="5991367"/>
            <a:ext cx="731970" cy="98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066311" y="6420652"/>
            <a:ext cx="3107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 makes a hero?</a:t>
            </a:r>
            <a:endParaRPr 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1" name="Picture 2" descr="http://opengameart.org/sites/default/files/spellun-sprite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604" y="6119145"/>
            <a:ext cx="79339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31990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7497</TotalTime>
  <Words>387</Words>
  <Application>Microsoft Office PowerPoint</Application>
  <PresentationFormat>On-screen Show (4:3)</PresentationFormat>
  <Paragraphs>85</Paragraphs>
  <Slides>14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Batang</vt:lpstr>
      <vt:lpstr>Arial</vt:lpstr>
      <vt:lpstr>Arial Black</vt:lpstr>
      <vt:lpstr>Calibri</vt:lpstr>
      <vt:lpstr>Celtic Garamond the 2nd</vt:lpstr>
      <vt:lpstr>Garamond</vt:lpstr>
      <vt:lpstr>GoticaBastard</vt:lpstr>
      <vt:lpstr>Olde English</vt:lpstr>
      <vt:lpstr>Wingdings</vt:lpstr>
      <vt:lpstr>Zombie</vt:lpstr>
      <vt:lpstr>Office Theme</vt:lpstr>
      <vt:lpstr>PowerPoint Presentation</vt:lpstr>
      <vt:lpstr> The Dark Ages </vt:lpstr>
      <vt:lpstr>Richard       and        John</vt:lpstr>
      <vt:lpstr>The Crusades</vt:lpstr>
      <vt:lpstr>PowerPoint Presentation</vt:lpstr>
      <vt:lpstr>PowerPoint Presentation</vt:lpstr>
      <vt:lpstr>The Battles</vt:lpstr>
      <vt:lpstr>Crusade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And then…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roughton</dc:creator>
  <cp:lastModifiedBy>kevin roughton</cp:lastModifiedBy>
  <cp:revision>196</cp:revision>
  <dcterms:created xsi:type="dcterms:W3CDTF">2015-06-14T20:08:12Z</dcterms:created>
  <dcterms:modified xsi:type="dcterms:W3CDTF">2015-09-19T15:01:58Z</dcterms:modified>
</cp:coreProperties>
</file>

<file path=docProps/thumbnail.jpeg>
</file>